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76" r:id="rId7"/>
    <p:sldId id="277" r:id="rId8"/>
    <p:sldId id="279" r:id="rId9"/>
    <p:sldId id="278" r:id="rId10"/>
    <p:sldId id="260" r:id="rId11"/>
    <p:sldId id="280" r:id="rId12"/>
    <p:sldId id="286" r:id="rId13"/>
    <p:sldId id="259" r:id="rId14"/>
    <p:sldId id="284" r:id="rId15"/>
    <p:sldId id="285" r:id="rId16"/>
    <p:sldId id="261" r:id="rId17"/>
    <p:sldId id="287" r:id="rId18"/>
    <p:sldId id="288" r:id="rId19"/>
    <p:sldId id="282" r:id="rId20"/>
    <p:sldId id="289" r:id="rId21"/>
    <p:sldId id="281" r:id="rId22"/>
    <p:sldId id="290" r:id="rId23"/>
    <p:sldId id="291" r:id="rId24"/>
    <p:sldId id="292" r:id="rId25"/>
    <p:sldId id="283" r:id="rId26"/>
    <p:sldId id="273" r:id="rId27"/>
    <p:sldId id="272" r:id="rId28"/>
    <p:sldId id="26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itchFamily="18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00"/>
    <a:srgbClr val="550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rgbClr val="B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6097588" y="228600"/>
            <a:ext cx="1409700" cy="20383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98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624388" y="228600"/>
            <a:ext cx="1408112" cy="2038350"/>
          </a:xfrm>
          <a:prstGeom prst="rect">
            <a:avLst/>
          </a:prstGeom>
          <a:solidFill>
            <a:srgbClr val="550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1575" y="228600"/>
            <a:ext cx="131762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4388" y="2360408"/>
            <a:ext cx="4214812" cy="10064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4388" y="3544059"/>
            <a:ext cx="4214812" cy="853199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fld id="{0C0C02C9-BC3A-49B5-93F7-18A7ED22628C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EA216BD1-9DCD-4A7C-919A-CB8B6313F2D2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715CB2EE-B10F-468B-8F9D-431742412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D4F18D-6AC5-40A9-BD0E-344FA9D41D7D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09975-CF20-4E2A-BA3F-EA35A1F546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F4816-4334-4CB7-9823-0D5B12CE1547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24C93-15C8-408F-A3DE-FAA61B5F0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54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fld id="{E24E9D6F-74ED-4FD4-9118-621367F0C32B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89388" y="3370263"/>
            <a:ext cx="220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>
                <a:solidFill>
                  <a:srgbClr val="FE3737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fld id="{90C8BFC0-19F9-43B7-8D12-F3B6E86405F1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4ED7F-FB4E-4F25-B5A7-D86E64DA80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27025" y="4632325"/>
            <a:ext cx="220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>
                <a:solidFill>
                  <a:srgbClr val="FE3737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C4AC01-0184-44A7-957E-1CFFF2A90114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9846B-AF97-4F28-951A-10CD6329A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54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B13FF-0B6A-4B32-BBF7-C90A60274C90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E0711A2-D197-45AD-835B-FA59E52ACA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54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33B565-2A44-4F57-813C-274550A2A1A1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627C9E6-566A-47DF-9A53-E1E852DFA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49800" y="3370263"/>
            <a:ext cx="220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>
                <a:solidFill>
                  <a:srgbClr val="FE3737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fld id="{66EF9B9F-D84B-410C-86C2-FE9EF0B5E7D9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FEF08A7-6A54-4877-91DC-24BE39CEF9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6C4AB-487C-4303-A4FF-72A374C53E0F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2788E-DAAD-4C08-B7CA-209215442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575" y="1636713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4622800" y="3784600"/>
            <a:ext cx="1408113" cy="2039938"/>
          </a:xfrm>
          <a:prstGeom prst="rect">
            <a:avLst/>
          </a:prstGeom>
          <a:solidFill>
            <a:srgbClr val="550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3" y="1631950"/>
            <a:ext cx="1316037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6802438" y="1636713"/>
            <a:ext cx="704850" cy="20383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98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 userDrawn="1"/>
        </p:nvSpPr>
        <p:spPr>
          <a:xfrm>
            <a:off x="6097588" y="3784600"/>
            <a:ext cx="704850" cy="20399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98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2349" y="1636379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46513" y="3785219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811" y="1828437"/>
            <a:ext cx="3809513" cy="3694108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fld id="{1E219F3F-D961-44A0-998A-41B5F1764303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 rot="16200000">
            <a:off x="8593932" y="561181"/>
            <a:ext cx="2603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9D76C-FE54-4C99-A6E3-DF0BA0F37DDA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90D9-4898-4220-AD15-A25656B98C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7285038" y="282575"/>
            <a:ext cx="1643062" cy="1600200"/>
            <a:chOff x="7285038" y="282575"/>
            <a:chExt cx="1643062" cy="1600200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7813" y="282575"/>
              <a:ext cx="1030287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7512050" y="328613"/>
              <a:ext cx="136525" cy="1554162"/>
            </a:xfrm>
            <a:prstGeom prst="rect">
              <a:avLst/>
            </a:prstGeom>
            <a:solidFill>
              <a:srgbClr val="550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48575" y="328613"/>
              <a:ext cx="249238" cy="1554162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98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285038" y="328613"/>
              <a:ext cx="227012" cy="1554162"/>
            </a:xfrm>
            <a:prstGeom prst="rect">
              <a:avLst/>
            </a:prstGeom>
            <a:solidFill>
              <a:srgbClr val="B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84094"/>
            <a:ext cx="6718270" cy="111610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64AB02-478E-4929-9BD0-01B548ABBBF6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19976"/>
            <a:ext cx="6698580" cy="995082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FDC8AA-03EC-4882-BD17-5D9CCCAE3FFA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DEFDA-36FE-47BE-B8E2-D53893A58CF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285038" y="243195"/>
            <a:ext cx="1643062" cy="1600200"/>
            <a:chOff x="7285038" y="282575"/>
            <a:chExt cx="1643062" cy="1600200"/>
          </a:xfrm>
        </p:grpSpPr>
        <p:pic>
          <p:nvPicPr>
            <p:cNvPr id="12" name="Picture 6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7813" y="282575"/>
              <a:ext cx="1030287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 userDrawn="1"/>
          </p:nvSpPr>
          <p:spPr>
            <a:xfrm>
              <a:off x="7512050" y="328613"/>
              <a:ext cx="136525" cy="1554162"/>
            </a:xfrm>
            <a:prstGeom prst="rect">
              <a:avLst/>
            </a:prstGeom>
            <a:solidFill>
              <a:srgbClr val="550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648575" y="328613"/>
              <a:ext cx="249238" cy="1554162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98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285038" y="328613"/>
              <a:ext cx="227012" cy="1554162"/>
            </a:xfrm>
            <a:prstGeom prst="rect">
              <a:avLst/>
            </a:prstGeom>
            <a:solidFill>
              <a:srgbClr val="B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003425" y="3111500"/>
            <a:ext cx="2603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40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0B7450A-F155-44B7-AC22-137DD8E78514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fld id="{66E5996E-A8AA-4D9D-9C76-B5306DD9FE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698579" cy="111601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AD095-F8D0-44DD-9F62-B9C81C945D6C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285038" y="282575"/>
            <a:ext cx="1643062" cy="1600200"/>
            <a:chOff x="7285038" y="282575"/>
            <a:chExt cx="1643062" cy="1600200"/>
          </a:xfrm>
        </p:grpSpPr>
        <p:pic>
          <p:nvPicPr>
            <p:cNvPr id="12" name="Picture 6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97813" y="282575"/>
              <a:ext cx="1030287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 userDrawn="1"/>
          </p:nvSpPr>
          <p:spPr>
            <a:xfrm>
              <a:off x="7512050" y="328613"/>
              <a:ext cx="136525" cy="1554162"/>
            </a:xfrm>
            <a:prstGeom prst="rect">
              <a:avLst/>
            </a:prstGeom>
            <a:solidFill>
              <a:srgbClr val="550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648575" y="328613"/>
              <a:ext cx="249238" cy="1554162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98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285038" y="328613"/>
              <a:ext cx="227012" cy="1554162"/>
            </a:xfrm>
            <a:prstGeom prst="rect">
              <a:avLst/>
            </a:prstGeom>
            <a:solidFill>
              <a:srgbClr val="B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05DCD2-1C03-441E-B6E8-82793AAE72CB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D8D1-1442-42E2-B5F5-E78DAAAE79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54C15C2-1ACB-4E06-8DE9-BCA91C669A18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25A84E3-3614-4CD6-970F-8EFD17ED7F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55FFE420-588B-4591-9E5A-E84DCD2D2D92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B44A338-F036-4FDE-9062-A42C12EECF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595959"/>
                </a:solidFill>
              </a:defRPr>
            </a:lvl1pPr>
          </a:lstStyle>
          <a:p>
            <a:fld id="{74548D5C-048F-409C-B050-E56AD8CB5D0B}" type="datetimeFigureOut">
              <a:rPr lang="en-US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21A257A-D5B2-429A-A201-E2B82AE74E1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pitchFamily="-8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itchFamily="18" charset="0"/>
          <a:ea typeface="ＭＳ Ｐゴシック" pitchFamily="-84" charset="-128"/>
        </a:defRPr>
      </a:lvl9pPr>
    </p:titleStyle>
    <p:bodyStyle>
      <a:lvl1pPr marL="228600" indent="-228600" algn="l" rtl="0" fontAlgn="base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rgbClr val="595959"/>
          </a:solidFill>
          <a:latin typeface="+mn-lt"/>
          <a:ea typeface="ＭＳ Ｐゴシック" pitchFamily="-84" charset="-128"/>
          <a:cs typeface="+mn-cs"/>
        </a:defRPr>
      </a:lvl1pPr>
      <a:lvl2pPr marL="457200" indent="-228600" algn="l" rtl="0" fontAlgn="base">
        <a:spcBef>
          <a:spcPts val="600"/>
        </a:spcBef>
        <a:spcAft>
          <a:spcPct val="0"/>
        </a:spcAft>
        <a:buClr>
          <a:srgbClr val="FE3737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ＭＳ Ｐゴシック" pitchFamily="-84" charset="-128"/>
          <a:cs typeface="+mn-cs"/>
        </a:defRPr>
      </a:lvl2pPr>
      <a:lvl3pPr marL="685800" indent="-228600" algn="l" rtl="0" fontAlgn="base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ＭＳ Ｐゴシック" pitchFamily="-84" charset="-128"/>
          <a:cs typeface="+mn-cs"/>
        </a:defRPr>
      </a:lvl3pPr>
      <a:lvl4pPr marL="914400" indent="-228600" algn="l" rtl="0" fontAlgn="base">
        <a:spcBef>
          <a:spcPts val="600"/>
        </a:spcBef>
        <a:spcAft>
          <a:spcPct val="0"/>
        </a:spcAft>
        <a:buClr>
          <a:srgbClr val="FE3737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ＭＳ Ｐゴシック" pitchFamily="-84" charset="-128"/>
          <a:cs typeface="+mn-cs"/>
        </a:defRPr>
      </a:lvl4pPr>
      <a:lvl5pPr marL="1143000" indent="-228600" algn="l" rtl="0" fontAlgn="base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kern="1200">
          <a:solidFill>
            <a:srgbClr val="595959"/>
          </a:solidFill>
          <a:latin typeface="+mn-lt"/>
          <a:ea typeface="ＭＳ Ｐゴシック" pitchFamily="-84" charset="-128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4624388" y="2360613"/>
            <a:ext cx="4214812" cy="1006475"/>
          </a:xfrm>
        </p:spPr>
        <p:txBody>
          <a:bodyPr/>
          <a:lstStyle/>
          <a:p>
            <a:r>
              <a:rPr lang="en-US" dirty="0"/>
              <a:t>What is R.E?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4388" y="3543300"/>
            <a:ext cx="4214812" cy="854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 err="1">
                <a:ea typeface="+mn-ea"/>
              </a:rPr>
              <a:t>Mrs</a:t>
            </a:r>
            <a:r>
              <a:rPr lang="en-US" sz="1600" dirty="0">
                <a:ea typeface="+mn-ea"/>
              </a:rPr>
              <a:t> Buckler’s assembly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195" y="4522031"/>
            <a:ext cx="2070858" cy="41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7053" y="4522031"/>
            <a:ext cx="2070858" cy="4164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Big questions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marL="0" lvl="0" indent="0">
              <a:buNone/>
            </a:pPr>
            <a:endParaRPr lang="en-GB" sz="2400" b="1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0C25E-8C06-4EA7-83F1-D1DAAED2A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7EFF3-0AD9-4A7C-A995-FE17A4D29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35" y="1334943"/>
            <a:ext cx="2243721" cy="316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77E38-233B-407E-A3B5-426989224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135" y="1985963"/>
            <a:ext cx="5899199" cy="34195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marL="0" lvl="0" indent="0">
              <a:buNone/>
            </a:pPr>
            <a:endParaRPr lang="en-GB" sz="2400" b="1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0C25E-8C06-4EA7-83F1-D1DAAED2A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28F4E-29FE-460D-AA33-210EBE9E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57" y="1908906"/>
            <a:ext cx="6835168" cy="51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marL="0" lvl="0" indent="0">
              <a:buNone/>
            </a:pPr>
            <a:endParaRPr lang="en-GB" sz="2400" b="1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0C25E-8C06-4EA7-83F1-D1DAAED2A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4F480-B8F8-4124-8288-766092E4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19" y="1119673"/>
            <a:ext cx="7228115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Big talk…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Communicate our ideas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76682-B6A5-41F9-A916-2FE3C673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2844471"/>
            <a:ext cx="3000505" cy="288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82CC8-E5A1-48FC-AEEF-4FF58C56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80" y="544062"/>
            <a:ext cx="3184395" cy="2376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7D697-722E-4C08-98FF-E87A39DB0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714" y="3029902"/>
            <a:ext cx="4378714" cy="32840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8FCA-DBC8-4636-A727-1ED96A8C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Display our ideas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3EFB32-DA9B-420F-8260-9B90F6EF2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26" y="1307179"/>
            <a:ext cx="3687438" cy="368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F6DD6-2836-4CFA-BECC-E322106E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20" y="1042147"/>
            <a:ext cx="3687438" cy="276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6564E-F340-4A89-98F4-BAEA9FD3C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103" y="3526971"/>
            <a:ext cx="4703410" cy="32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8A75-DC9E-4435-BD44-AFC67197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our wrong ideas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264E1-F7B1-46FC-847F-025A4B8B2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75" y="1356518"/>
            <a:ext cx="5526617" cy="414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BAC85-72C7-4788-A990-027E6056D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69" y="3083767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do we learn about in R.E?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98475" y="2360645"/>
            <a:ext cx="7556500" cy="3765518"/>
          </a:xfrm>
        </p:spPr>
        <p:txBody>
          <a:bodyPr/>
          <a:lstStyle/>
          <a:p>
            <a:r>
              <a:rPr lang="en-US" sz="4000" dirty="0"/>
              <a:t>The religions of the world</a:t>
            </a:r>
          </a:p>
        </p:txBody>
      </p:sp>
    </p:spTree>
    <p:extLst>
      <p:ext uri="{BB962C8B-B14F-4D97-AF65-F5344CB8AC3E}">
        <p14:creationId xmlns:p14="http://schemas.microsoft.com/office/powerpoint/2010/main" val="233808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do we learn about in R.E?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AF4FF85-2783-4153-8527-25A0E9750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068" y="1880782"/>
            <a:ext cx="7623111" cy="47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marL="0" lvl="0" indent="0">
              <a:buNone/>
            </a:pPr>
            <a:endParaRPr lang="en-GB" sz="2400" b="1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0C25E-8C06-4EA7-83F1-D1DAAED2A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CCEEE7-6BFA-4007-AEB1-570891B9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951722"/>
            <a:ext cx="7875037" cy="5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4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7A9C-51AB-49F4-9317-4486CDFA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Islam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F677B-2267-4E54-BD6C-D3F357B76C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8516" y="2207151"/>
            <a:ext cx="3657600" cy="274610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B90E8-2200-48CD-8814-08A740B810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388958"/>
            <a:ext cx="4017958" cy="5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6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R.E stands for…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7200" dirty="0"/>
              <a:t>Religious Education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Hinduism</a:t>
            </a:r>
            <a:br>
              <a:rPr lang="en-US" dirty="0"/>
            </a:b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C561F99-BBC1-4933-AA41-80D065EFB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864" y="2378796"/>
            <a:ext cx="4590662" cy="3438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D9BEC-2576-42F6-ACE9-41274C4C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40" y="2066534"/>
            <a:ext cx="3930396" cy="29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AB1B4-A530-497A-AEE0-18C0DB8B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Sikhism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5A7F73-80E9-485C-84B9-5747A16FA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95" y="1327787"/>
            <a:ext cx="3150540" cy="2732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3C665-E3F5-4DF7-BC2D-57375390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459" y="1929695"/>
            <a:ext cx="2543175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B2696-E4AB-4C58-81D2-7416714A0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867" y="415678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5FF92-B60A-43B3-9DE9-7DA8D6EC5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151" y="4573681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29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else do we learn about?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world was created?</a:t>
            </a:r>
          </a:p>
          <a:p>
            <a:r>
              <a:rPr lang="en-US" dirty="0"/>
              <a:t>How important prayer is?</a:t>
            </a:r>
          </a:p>
          <a:p>
            <a:r>
              <a:rPr lang="en-US" dirty="0"/>
              <a:t>The special places where people go to worship God</a:t>
            </a:r>
          </a:p>
          <a:p>
            <a:r>
              <a:rPr lang="en-US" dirty="0"/>
              <a:t>World festivals and celebrations</a:t>
            </a:r>
          </a:p>
          <a:p>
            <a:r>
              <a:rPr lang="en-US" dirty="0"/>
              <a:t>Why people can dedicate their life to doing good</a:t>
            </a:r>
          </a:p>
        </p:txBody>
      </p:sp>
    </p:spTree>
    <p:extLst>
      <p:ext uri="{BB962C8B-B14F-4D97-AF65-F5344CB8AC3E}">
        <p14:creationId xmlns:p14="http://schemas.microsoft.com/office/powerpoint/2010/main" val="61460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R.E important?</a:t>
            </a:r>
            <a:br>
              <a:rPr lang="en-US" dirty="0"/>
            </a:b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2"/>
            <a:ext cx="7936398" cy="4400323"/>
          </a:xfrm>
        </p:spPr>
        <p:txBody>
          <a:bodyPr>
            <a:noAutofit/>
          </a:bodyPr>
          <a:lstStyle/>
          <a:p>
            <a:r>
              <a:rPr lang="en-GB" sz="2800" dirty="0"/>
              <a:t>It is important for our children &amp; young people to learn to be respectful of both their own and other people's beliefs &amp; cultures. This helps make schools &amp; communities a fairer place for everybody, whatever their religion, culture, language or background.</a:t>
            </a:r>
            <a:endParaRPr lang="en-US" sz="2800" dirty="0"/>
          </a:p>
        </p:txBody>
      </p:sp>
      <p:sp>
        <p:nvSpPr>
          <p:cNvPr id="24579" name="Content Placeholder 3"/>
          <p:cNvSpPr>
            <a:spLocks noGrp="1"/>
          </p:cNvSpPr>
          <p:nvPr>
            <p:ph sz="half" idx="2"/>
          </p:nvPr>
        </p:nvSpPr>
        <p:spPr>
          <a:xfrm>
            <a:off x="4400550" y="1985963"/>
            <a:ext cx="3657600" cy="414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I enjoy RE what career could I have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8169664" cy="4211506"/>
          </a:xfrm>
        </p:spPr>
        <p:txBody>
          <a:bodyPr/>
          <a:lstStyle/>
          <a:p>
            <a:r>
              <a:rPr lang="en-GB" dirty="0"/>
              <a:t>Activist.</a:t>
            </a:r>
          </a:p>
          <a:p>
            <a:r>
              <a:rPr lang="en-GB" dirty="0"/>
              <a:t>Administrative Coordinator.</a:t>
            </a:r>
          </a:p>
          <a:p>
            <a:r>
              <a:rPr lang="en-GB" dirty="0"/>
              <a:t>Author.</a:t>
            </a:r>
          </a:p>
          <a:p>
            <a:r>
              <a:rPr lang="en-GB" dirty="0"/>
              <a:t>Charity Coordinator.</a:t>
            </a:r>
          </a:p>
          <a:p>
            <a:r>
              <a:rPr lang="en-GB" dirty="0"/>
              <a:t>Child &amp; Youth Worker.</a:t>
            </a:r>
          </a:p>
          <a:p>
            <a:r>
              <a:rPr lang="en-GB" dirty="0"/>
              <a:t>Clergyperson.</a:t>
            </a:r>
          </a:p>
          <a:p>
            <a:r>
              <a:rPr lang="en-GB" dirty="0"/>
              <a:t>Community </a:t>
            </a:r>
            <a:r>
              <a:rPr lang="en-GB" dirty="0" err="1"/>
              <a:t>Center</a:t>
            </a:r>
            <a:r>
              <a:rPr lang="en-GB" dirty="0"/>
              <a:t> Director.</a:t>
            </a:r>
          </a:p>
          <a:p>
            <a:r>
              <a:rPr lang="en-GB" dirty="0"/>
              <a:t>Community Developer.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11506" y="1914657"/>
            <a:ext cx="3571249" cy="421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en-GB" dirty="0">
                <a:solidFill>
                  <a:srgbClr val="595959"/>
                </a:solidFill>
                <a:latin typeface="+mn-lt"/>
              </a:rPr>
              <a:t>..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Websites to learn more</a:t>
            </a:r>
            <a:br>
              <a:rPr lang="en-US" dirty="0"/>
            </a:br>
            <a:br>
              <a:rPr lang="en-US" dirty="0"/>
            </a:br>
            <a:br>
              <a:rPr lang="en-GB" dirty="0"/>
            </a:br>
            <a:r>
              <a:rPr lang="en-GB" sz="1600" dirty="0"/>
              <a:t>http://www.bbc.co.uk/schools/websites/4_11/site/re.shtml</a:t>
            </a:r>
            <a:br>
              <a:rPr lang="en-GB" sz="1600" dirty="0"/>
            </a:br>
            <a:r>
              <a:rPr lang="en-GB" sz="1600" dirty="0"/>
              <a:t>http://www.bbc.co.uk/education/subjects/z7hs34j</a:t>
            </a:r>
            <a:br>
              <a:rPr lang="en-GB" dirty="0"/>
            </a:br>
            <a:r>
              <a:rPr lang="en-GB" sz="1600" dirty="0"/>
              <a:t>http://www.reonline.org.uk/bbc-learning-zone-class-clips-praying-at-the-mosque/</a:t>
            </a:r>
            <a:br>
              <a:rPr lang="en-GB" sz="1600" dirty="0"/>
            </a:br>
            <a:r>
              <a:rPr lang="en-GB" sz="1600" dirty="0"/>
              <a:t>https://request.org.uk/</a:t>
            </a:r>
            <a:br>
              <a:rPr lang="en-GB" sz="1600" dirty="0"/>
            </a:br>
            <a:r>
              <a:rPr lang="en-GB" sz="1600" dirty="0"/>
              <a:t>http://www.dltk-bible.com/%5C/genesis/chapter15-cv.htm</a:t>
            </a:r>
            <a:br>
              <a:rPr lang="en-GB" dirty="0"/>
            </a:br>
            <a:r>
              <a:rPr lang="en-GB" sz="1600" dirty="0"/>
              <a:t>http://biblehub.com/childrens/</a:t>
            </a:r>
            <a:br>
              <a:rPr lang="en-GB" sz="1600" dirty="0"/>
            </a:br>
            <a:r>
              <a:rPr lang="en-GB" sz="1600" dirty="0"/>
              <a:t>http://www.topmarks.co.uk/Search.aspx?Subject=25</a:t>
            </a:r>
            <a:br>
              <a:rPr lang="en-GB" sz="1600" dirty="0"/>
            </a:br>
            <a:r>
              <a:rPr lang="en-GB" sz="1600" dirty="0"/>
              <a:t>http://pof.reonline.org.uk/</a:t>
            </a:r>
            <a:br>
              <a:rPr lang="en-GB" sz="1600" dirty="0"/>
            </a:br>
            <a:r>
              <a:rPr lang="en-GB" sz="1600" dirty="0"/>
              <a:t>http://www.bbc.co.uk/schools/websites/4_11/site/re.shtml</a:t>
            </a:r>
            <a:endParaRPr lang="en-US" sz="1600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45719" cy="45719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Religious Education…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7200" dirty="0"/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55474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Religious Education is…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8E83B-6780-4B99-BB76-4ECFC3C34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Religious Education (RE) aims to help develop pupils' knowledge of the world's principal religious traditions and worldviews and promote tolerance and understanding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8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Religious Education is…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8E83B-6780-4B99-BB76-4ECFC3C34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If we understand more about the beliefs, traditions and customs that people in the world have then we can respect and get on with people more.</a:t>
            </a:r>
          </a:p>
        </p:txBody>
      </p:sp>
    </p:spTree>
    <p:extLst>
      <p:ext uri="{BB962C8B-B14F-4D97-AF65-F5344CB8AC3E}">
        <p14:creationId xmlns:p14="http://schemas.microsoft.com/office/powerpoint/2010/main" val="189759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6718300" cy="1116012"/>
          </a:xfrm>
        </p:spPr>
        <p:txBody>
          <a:bodyPr/>
          <a:lstStyle/>
          <a:p>
            <a:r>
              <a:rPr lang="en-US" dirty="0"/>
              <a:t>Religious Education is…</a:t>
            </a:r>
            <a:br>
              <a:rPr lang="en-US" dirty="0"/>
            </a:b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51F49FB-EFDD-4504-8943-ACF76D1E6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18" y="2248678"/>
            <a:ext cx="8070123" cy="38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0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4" y="484188"/>
            <a:ext cx="7426325" cy="1116012"/>
          </a:xfrm>
        </p:spPr>
        <p:txBody>
          <a:bodyPr/>
          <a:lstStyle/>
          <a:p>
            <a:r>
              <a:rPr lang="en-US" dirty="0"/>
              <a:t>RE is like the Tardis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38BA619-1C5F-476C-9719-5BB28730C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360" y="1981200"/>
            <a:ext cx="6240730" cy="4144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98474" y="484188"/>
            <a:ext cx="7426325" cy="1116012"/>
          </a:xfrm>
        </p:spPr>
        <p:txBody>
          <a:bodyPr/>
          <a:lstStyle/>
          <a:p>
            <a:r>
              <a:rPr lang="en-US" dirty="0"/>
              <a:t>RE is like the Tardis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7E4E65-80AE-41A4-9F91-FFE17C5DE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It may look small form the outside but it makes you think big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183BD-D8E5-4E79-A8DE-D336413F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5" y="3659188"/>
            <a:ext cx="1847850" cy="246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AC34C-114F-4E60-9F44-F80A1ADC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65" y="39317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9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1172-D47B-4166-875B-24D498DF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learn in 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8CADB-688C-417B-81B4-A68FA7EAB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240826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4D6D6CF4352242959FF8FDFD711872" ma:contentTypeVersion="12" ma:contentTypeDescription="Create a new document." ma:contentTypeScope="" ma:versionID="59ed7d50d18415856bc4935dba381739">
  <xsd:schema xmlns:xsd="http://www.w3.org/2001/XMLSchema" xmlns:xs="http://www.w3.org/2001/XMLSchema" xmlns:p="http://schemas.microsoft.com/office/2006/metadata/properties" xmlns:ns3="23ee4b96-e07f-4bc1-84dd-96da8eca7e6c" xmlns:ns4="3ddc0706-d639-453c-974e-36b5d916990f" targetNamespace="http://schemas.microsoft.com/office/2006/metadata/properties" ma:root="true" ma:fieldsID="60a8842747a6cb19e8ca1733360f8b3d" ns3:_="" ns4:_="">
    <xsd:import namespace="23ee4b96-e07f-4bc1-84dd-96da8eca7e6c"/>
    <xsd:import namespace="3ddc0706-d639-453c-974e-36b5d91699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e4b96-e07f-4bc1-84dd-96da8eca7e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dc0706-d639-453c-974e-36b5d91699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2288A8-CBF2-4062-8C6F-2C3CD70501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DC8F95-8641-413C-BD7C-FBD9D3564C9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3ee4b96-e07f-4bc1-84dd-96da8eca7e6c"/>
    <ds:schemaRef ds:uri="3ddc0706-d639-453c-974e-36b5d91699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3A7469-6B74-4939-B6D6-2EF277EEB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ee4b96-e07f-4bc1-84dd-96da8eca7e6c"/>
    <ds:schemaRef ds:uri="3ddc0706-d639-453c-974e-36b5d9169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484</TotalTime>
  <Words>451</Words>
  <Application>Microsoft Office PowerPoint</Application>
  <PresentationFormat>On-screen Show (4:3)</PresentationFormat>
  <Paragraphs>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ＭＳ Ｐゴシック</vt:lpstr>
      <vt:lpstr>Rockwell</vt:lpstr>
      <vt:lpstr>Wingdings</vt:lpstr>
      <vt:lpstr>Advantage</vt:lpstr>
      <vt:lpstr>What is R.E?</vt:lpstr>
      <vt:lpstr>R.E stands for… </vt:lpstr>
      <vt:lpstr>Religious Education… </vt:lpstr>
      <vt:lpstr>Religious Education is… </vt:lpstr>
      <vt:lpstr>Religious Education is… </vt:lpstr>
      <vt:lpstr>Religious Education is… </vt:lpstr>
      <vt:lpstr>RE is like the Tardis</vt:lpstr>
      <vt:lpstr>RE is like the Tardis</vt:lpstr>
      <vt:lpstr>How do we learn in RE?</vt:lpstr>
      <vt:lpstr>Ask Big questions</vt:lpstr>
      <vt:lpstr>Big Questions</vt:lpstr>
      <vt:lpstr>Big Questions</vt:lpstr>
      <vt:lpstr> Big talk…</vt:lpstr>
      <vt:lpstr>Display our ideas</vt:lpstr>
      <vt:lpstr>Challenge our wrong ideas</vt:lpstr>
      <vt:lpstr> What do we learn about in R.E?</vt:lpstr>
      <vt:lpstr> What do we learn about in R.E?</vt:lpstr>
      <vt:lpstr>PowerPoint Presentation</vt:lpstr>
      <vt:lpstr>Islam</vt:lpstr>
      <vt:lpstr>Hinduism </vt:lpstr>
      <vt:lpstr>Sikhism</vt:lpstr>
      <vt:lpstr> what else do we learn about?</vt:lpstr>
      <vt:lpstr>Why is R.E important? </vt:lpstr>
      <vt:lpstr>If I enjoy RE what career could I have</vt:lpstr>
      <vt:lpstr>Websites to learn more   http://www.bbc.co.uk/schools/websites/4_11/site/re.shtml http://www.bbc.co.uk/education/subjects/z7hs34j http://www.reonline.org.uk/bbc-learning-zone-class-clips-praying-at-the-mosque/ https://request.org.uk/ http://www.dltk-bible.com/%5C/genesis/chapter15-cv.htm http://biblehub.com/childrens/ http://www.topmarks.co.uk/Search.aspx?Subject=25 http://pof.reonline.org.uk/ http://www.bbc.co.uk/schools/websites/4_11/site/re.shtml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Buckler</dc:creator>
  <cp:lastModifiedBy>Natalie Wilson</cp:lastModifiedBy>
  <cp:revision>51</cp:revision>
  <dcterms:created xsi:type="dcterms:W3CDTF">2014-04-06T06:53:28Z</dcterms:created>
  <dcterms:modified xsi:type="dcterms:W3CDTF">2021-10-07T14:11:51Z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0x010100D24D6D6CF4352242959FF8FDFD711872</vt:lpwstr>
  </property>
  <property fmtid="{D5CDD505-2E9C-101B-9397-08002B2CF9AE}" pid="3" name="Order">
    <vt:r8>16933600</vt:r8>
  </property>
</Properties>
</file>